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47" r:id="rId5"/>
    <p:sldId id="348" r:id="rId6"/>
    <p:sldId id="345" r:id="rId7"/>
    <p:sldId id="367" r:id="rId8"/>
    <p:sldId id="36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47"/>
    <a:srgbClr val="02A1E8"/>
    <a:srgbClr val="008BEA"/>
    <a:srgbClr val="0099FF"/>
    <a:srgbClr val="66CCFF"/>
    <a:srgbClr val="D7EBCB"/>
    <a:srgbClr val="C6DDC4"/>
    <a:srgbClr val="D9E6D7"/>
    <a:srgbClr val="313231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55544-3F23-428A-926A-11B63457A222}" v="662" dt="2020-01-22T22:44:47.4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3883" autoAdjust="0"/>
  </p:normalViewPr>
  <p:slideViewPr>
    <p:cSldViewPr snapToGrid="0">
      <p:cViewPr varScale="1">
        <p:scale>
          <a:sx n="116" d="100"/>
          <a:sy n="116" d="100"/>
        </p:scale>
        <p:origin x="108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win Moosavi" userId="5d9b8f3a-e2a3-4496-8d25-127a9207ecbb" providerId="ADAL" clId="{8E6E774C-D924-4EBD-B1CB-D74B3EE275C2}"/>
    <pc:docChg chg="undo custSel addSld delSld modSld">
      <pc:chgData name="Darwin Moosavi" userId="5d9b8f3a-e2a3-4496-8d25-127a9207ecbb" providerId="ADAL" clId="{8E6E774C-D924-4EBD-B1CB-D74B3EE275C2}" dt="2020-01-22T22:44:47.469" v="661" actId="2696"/>
      <pc:docMkLst>
        <pc:docMk/>
      </pc:docMkLst>
      <pc:sldChg chg="modSp">
        <pc:chgData name="Darwin Moosavi" userId="5d9b8f3a-e2a3-4496-8d25-127a9207ecbb" providerId="ADAL" clId="{8E6E774C-D924-4EBD-B1CB-D74B3EE275C2}" dt="2020-01-22T22:39:35.699" v="350" actId="20577"/>
        <pc:sldMkLst>
          <pc:docMk/>
          <pc:sldMk cId="41273333" sldId="347"/>
        </pc:sldMkLst>
        <pc:spChg chg="mod">
          <ac:chgData name="Darwin Moosavi" userId="5d9b8f3a-e2a3-4496-8d25-127a9207ecbb" providerId="ADAL" clId="{8E6E774C-D924-4EBD-B1CB-D74B3EE275C2}" dt="2020-01-22T22:39:35.699" v="350" actId="20577"/>
          <ac:spMkLst>
            <pc:docMk/>
            <pc:sldMk cId="41273333" sldId="347"/>
            <ac:spMk id="2" creationId="{9A33E7C6-516A-4C50-B94B-356D96199BA2}"/>
          </ac:spMkLst>
        </pc:spChg>
        <pc:spChg chg="mod">
          <ac:chgData name="Darwin Moosavi" userId="5d9b8f3a-e2a3-4496-8d25-127a9207ecbb" providerId="ADAL" clId="{8E6E774C-D924-4EBD-B1CB-D74B3EE275C2}" dt="2020-01-22T22:39:04.154" v="281" actId="20577"/>
          <ac:spMkLst>
            <pc:docMk/>
            <pc:sldMk cId="41273333" sldId="347"/>
            <ac:spMk id="3" creationId="{A0A2B2CB-C699-4ED5-87F2-C247024B95EC}"/>
          </ac:spMkLst>
        </pc:spChg>
      </pc:sldChg>
      <pc:sldChg chg="del">
        <pc:chgData name="Darwin Moosavi" userId="5d9b8f3a-e2a3-4496-8d25-127a9207ecbb" providerId="ADAL" clId="{8E6E774C-D924-4EBD-B1CB-D74B3EE275C2}" dt="2020-01-22T22:42:06.247" v="649" actId="2696"/>
        <pc:sldMkLst>
          <pc:docMk/>
          <pc:sldMk cId="2440204454" sldId="362"/>
        </pc:sldMkLst>
      </pc:sldChg>
      <pc:sldChg chg="modSp add del">
        <pc:chgData name="Darwin Moosavi" userId="5d9b8f3a-e2a3-4496-8d25-127a9207ecbb" providerId="ADAL" clId="{8E6E774C-D924-4EBD-B1CB-D74B3EE275C2}" dt="2020-01-22T22:44:47.469" v="661" actId="2696"/>
        <pc:sldMkLst>
          <pc:docMk/>
          <pc:sldMk cId="10505394" sldId="366"/>
        </pc:sldMkLst>
        <pc:spChg chg="mod">
          <ac:chgData name="Darwin Moosavi" userId="5d9b8f3a-e2a3-4496-8d25-127a9207ecbb" providerId="ADAL" clId="{8E6E774C-D924-4EBD-B1CB-D74B3EE275C2}" dt="2020-01-22T22:43:10.693" v="655" actId="20577"/>
          <ac:spMkLst>
            <pc:docMk/>
            <pc:sldMk cId="10505394" sldId="366"/>
            <ac:spMk id="3" creationId="{9618C9C5-B226-4CDB-87D6-7FFE1967A100}"/>
          </ac:spMkLst>
        </pc:spChg>
      </pc:sldChg>
      <pc:sldChg chg="addSp modSp">
        <pc:chgData name="Darwin Moosavi" userId="5d9b8f3a-e2a3-4496-8d25-127a9207ecbb" providerId="ADAL" clId="{8E6E774C-D924-4EBD-B1CB-D74B3EE275C2}" dt="2020-01-22T22:44:44.765" v="660"/>
        <pc:sldMkLst>
          <pc:docMk/>
          <pc:sldMk cId="3149867122" sldId="367"/>
        </pc:sldMkLst>
        <pc:spChg chg="mod">
          <ac:chgData name="Darwin Moosavi" userId="5d9b8f3a-e2a3-4496-8d25-127a9207ecbb" providerId="ADAL" clId="{8E6E774C-D924-4EBD-B1CB-D74B3EE275C2}" dt="2020-01-22T22:44:44.765" v="660"/>
          <ac:spMkLst>
            <pc:docMk/>
            <pc:sldMk cId="3149867122" sldId="367"/>
            <ac:spMk id="2" creationId="{730250BB-171B-4A2D-8700-251B0D510701}"/>
          </ac:spMkLst>
        </pc:spChg>
        <pc:picChg chg="add">
          <ac:chgData name="Darwin Moosavi" userId="5d9b8f3a-e2a3-4496-8d25-127a9207ecbb" providerId="ADAL" clId="{8E6E774C-D924-4EBD-B1CB-D74B3EE275C2}" dt="2020-01-22T22:44:39.247" v="659"/>
          <ac:picMkLst>
            <pc:docMk/>
            <pc:sldMk cId="3149867122" sldId="367"/>
            <ac:picMk id="6" creationId="{9290AFC8-9982-4E2F-AF91-28F639B39E11}"/>
          </ac:picMkLst>
        </pc:picChg>
        <pc:picChg chg="add">
          <ac:chgData name="Darwin Moosavi" userId="5d9b8f3a-e2a3-4496-8d25-127a9207ecbb" providerId="ADAL" clId="{8E6E774C-D924-4EBD-B1CB-D74B3EE275C2}" dt="2020-01-22T22:44:39.247" v="659"/>
          <ac:picMkLst>
            <pc:docMk/>
            <pc:sldMk cId="3149867122" sldId="367"/>
            <ac:picMk id="7" creationId="{A1451E74-7EF2-4338-BD75-8C4AF7AA2D8B}"/>
          </ac:picMkLst>
        </pc:picChg>
        <pc:picChg chg="add">
          <ac:chgData name="Darwin Moosavi" userId="5d9b8f3a-e2a3-4496-8d25-127a9207ecbb" providerId="ADAL" clId="{8E6E774C-D924-4EBD-B1CB-D74B3EE275C2}" dt="2020-01-22T22:44:39.247" v="659"/>
          <ac:picMkLst>
            <pc:docMk/>
            <pc:sldMk cId="3149867122" sldId="367"/>
            <ac:picMk id="8" creationId="{F0674252-2313-45E8-ACDE-81D1CFFAA7C1}"/>
          </ac:picMkLst>
        </pc:picChg>
      </pc:sldChg>
      <pc:sldChg chg="del">
        <pc:chgData name="Darwin Moosavi" userId="5d9b8f3a-e2a3-4496-8d25-127a9207ecbb" providerId="ADAL" clId="{8E6E774C-D924-4EBD-B1CB-D74B3EE275C2}" dt="2020-01-22T22:42:03.718" v="648" actId="2696"/>
        <pc:sldMkLst>
          <pc:docMk/>
          <pc:sldMk cId="1001107467" sldId="368"/>
        </pc:sldMkLst>
      </pc:sldChg>
      <pc:sldChg chg="addSp delSp modSp add del">
        <pc:chgData name="Darwin Moosavi" userId="5d9b8f3a-e2a3-4496-8d25-127a9207ecbb" providerId="ADAL" clId="{8E6E774C-D924-4EBD-B1CB-D74B3EE275C2}" dt="2020-01-21T22:52:18.056" v="3" actId="2696"/>
        <pc:sldMkLst>
          <pc:docMk/>
          <pc:sldMk cId="742652364" sldId="369"/>
        </pc:sldMkLst>
        <pc:spChg chg="del">
          <ac:chgData name="Darwin Moosavi" userId="5d9b8f3a-e2a3-4496-8d25-127a9207ecbb" providerId="ADAL" clId="{8E6E774C-D924-4EBD-B1CB-D74B3EE275C2}" dt="2020-01-21T22:51:44.092" v="1"/>
          <ac:spMkLst>
            <pc:docMk/>
            <pc:sldMk cId="742652364" sldId="369"/>
            <ac:spMk id="3" creationId="{8F5A03F3-398B-43C2-9BCB-A86D11E45B1D}"/>
          </ac:spMkLst>
        </pc:spChg>
        <pc:graphicFrameChg chg="add mod modGraphic">
          <ac:chgData name="Darwin Moosavi" userId="5d9b8f3a-e2a3-4496-8d25-127a9207ecbb" providerId="ADAL" clId="{8E6E774C-D924-4EBD-B1CB-D74B3EE275C2}" dt="2020-01-21T22:52:07.194" v="2" actId="6549"/>
          <ac:graphicFrameMkLst>
            <pc:docMk/>
            <pc:sldMk cId="742652364" sldId="369"/>
            <ac:graphicFrameMk id="5" creationId="{86E61799-8194-4742-BBE1-4FFA3166EB8E}"/>
          </ac:graphicFrameMkLst>
        </pc:graphicFrameChg>
      </pc:sldChg>
      <pc:sldChg chg="add del">
        <pc:chgData name="Darwin Moosavi" userId="5d9b8f3a-e2a3-4496-8d25-127a9207ecbb" providerId="ADAL" clId="{8E6E774C-D924-4EBD-B1CB-D74B3EE275C2}" dt="2020-01-21T22:52:24.813" v="5"/>
        <pc:sldMkLst>
          <pc:docMk/>
          <pc:sldMk cId="899778353" sldId="369"/>
        </pc:sldMkLst>
      </pc:sldChg>
      <pc:sldChg chg="modSp add">
        <pc:chgData name="Darwin Moosavi" userId="5d9b8f3a-e2a3-4496-8d25-127a9207ecbb" providerId="ADAL" clId="{8E6E774C-D924-4EBD-B1CB-D74B3EE275C2}" dt="2020-01-22T22:44:21.201" v="656" actId="313"/>
        <pc:sldMkLst>
          <pc:docMk/>
          <pc:sldMk cId="2976200507" sldId="369"/>
        </pc:sldMkLst>
        <pc:spChg chg="mod">
          <ac:chgData name="Darwin Moosavi" userId="5d9b8f3a-e2a3-4496-8d25-127a9207ecbb" providerId="ADAL" clId="{8E6E774C-D924-4EBD-B1CB-D74B3EE275C2}" dt="2020-01-21T22:52:32.577" v="7"/>
          <ac:spMkLst>
            <pc:docMk/>
            <pc:sldMk cId="2976200507" sldId="369"/>
            <ac:spMk id="2" creationId="{730250BB-171B-4A2D-8700-251B0D510701}"/>
          </ac:spMkLst>
        </pc:spChg>
        <pc:spChg chg="mod">
          <ac:chgData name="Darwin Moosavi" userId="5d9b8f3a-e2a3-4496-8d25-127a9207ecbb" providerId="ADAL" clId="{8E6E774C-D924-4EBD-B1CB-D74B3EE275C2}" dt="2020-01-22T22:44:21.201" v="656" actId="313"/>
          <ac:spMkLst>
            <pc:docMk/>
            <pc:sldMk cId="2976200507" sldId="369"/>
            <ac:spMk id="3" creationId="{9618C9C5-B226-4CDB-87D6-7FFE1967A1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8E3FDAC6-8640-400C-98AC-E3450497A6A2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F94F6DD9-28A7-4A87-ABA6-587C6939B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4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6434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4"/>
            <a:ext cx="3037840" cy="466434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1117C410-7606-427A-99A1-C3206BB12B88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6"/>
            <a:ext cx="5608320" cy="3660458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0"/>
            <a:ext cx="3037840" cy="466433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2EF75F92-3E14-49DC-AB6E-D833CF9CE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1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75F92-3E14-49DC-AB6E-D833CF9CEF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4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617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Over 80% of those funds support investments in the transportation and sustainable communities sector, and those programs are listed here.</a:t>
            </a:r>
          </a:p>
          <a:p>
            <a:pPr marL="174617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Programs in this sector:</a:t>
            </a:r>
          </a:p>
          <a:p>
            <a:pPr marL="631769" lvl="2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 electric vehicles; </a:t>
            </a:r>
          </a:p>
          <a:p>
            <a:pPr marL="631769" lvl="2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Provide cleaner and more buses and trains;</a:t>
            </a:r>
          </a:p>
          <a:p>
            <a:pPr marL="631769" lvl="2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 riders save money through fare reductions;</a:t>
            </a:r>
          </a:p>
          <a:p>
            <a:pPr marL="631769" lvl="2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 more bike paths; </a:t>
            </a:r>
          </a:p>
          <a:p>
            <a:pPr marL="631769" lvl="2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support compact infill development</a:t>
            </a:r>
          </a:p>
          <a:p>
            <a:pPr marL="1088920" lvl="4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brings affordable housing and jobs closer together </a:t>
            </a:r>
          </a:p>
          <a:p>
            <a:pPr marL="1088920" lvl="4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Protects ag lands from sprawl development. </a:t>
            </a:r>
          </a:p>
          <a:p>
            <a:pPr marL="174617" indent="-174617" defTabSz="933428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these transportation-focused programs, 4 individual programs listed here are the recipients of the continuous appropriations:  Low carbon Transit Operations, High Speed Rail, Transit and Intercity Rail Capitol, and the Affordable Housing and Sustainable Communities program. </a:t>
            </a:r>
          </a:p>
          <a:p>
            <a:pPr marL="171801" indent="-171801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California Climate Investments refers to all programs, each individual agency is responsible for designing programs and selecting projects.</a:t>
            </a:r>
          </a:p>
          <a:p>
            <a:pPr marL="171801" indent="-171801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Each agency defines selection criteria to prioritize projects consistent with the objectives of their program, which can range from air quality improvements to water conservation.</a:t>
            </a:r>
          </a:p>
          <a:p>
            <a:pPr marL="171801" indent="-171801">
              <a:buFont typeface="Arial" panose="020B0604020202020204" pitchFamily="34" charset="0"/>
              <a:buChar char="•"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CARB’s overarching role is to provide guidance to these agencies on how to maximize benefits and report on outcomes, including methods to quantify those outcomes.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17" indent="-174617" defTabSz="933428"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75F92-3E14-49DC-AB6E-D833CF9CEF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27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71226-090A-4F9E-93E9-F34F0965C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72BEE-49C2-419B-8032-EE6170ACE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1323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F6BA-9261-480D-B7C0-56362724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465B-590F-449A-831E-66CC52A554D1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2CC0-249D-491C-B9B3-DD9A6F93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D331A-B6BC-4EE4-975B-7A2E505B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61A3-4C02-457F-9B55-03A7D71F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E444B-350F-4875-808F-C021D2822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EC40F-2E85-478E-A3F7-A5C047FB0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DC0B-B0D6-47F8-A82C-6762D7592DC7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10A0F-76EB-4A71-B704-0E5A4B1A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77F5A-CC72-4552-A16A-C3D45A9A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4BBFC-0CDA-48A2-9105-171FC19AB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8D47-3138-4C1F-BEB3-284F15B5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9B1EE-1D1C-456A-8F63-7EB5B4CF3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6B19-D657-4712-8C02-D8077E547CFA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3034B-DFFF-422B-8F44-C8678EE9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040DF-2994-446E-A324-954C770E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0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5FFA-8017-457E-8FE5-56CBCB40B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877E2-DAF3-4764-AF11-792EF25FF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BF55-EEC2-4AD3-B61D-6EA266D2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23BA-E158-4CE7-AB38-78F40E39FA40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B6CF3-46F1-4D05-8FB7-EBD3B4DB1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79ACA-C85C-4925-AA7E-30833A053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8316-E0AB-4A34-8C5C-E421B06A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444C1-4BC7-4778-9F62-9F1597D88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1323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F9434-D9AD-42A0-B73C-3E0E48A5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3ED-8BBA-4CDF-9523-36B41D0A1141}" type="datetime1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765D-489E-496B-9D7C-5D5CFE7D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0BE5B-DC51-404D-8AFA-A9A03691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F6EF-FA95-4D9A-8853-6917A7A8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CF763-6AAC-487A-866D-871450C26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  <a:lvl2pPr>
              <a:defRPr>
                <a:solidFill>
                  <a:srgbClr val="313231"/>
                </a:solidFill>
              </a:defRPr>
            </a:lvl2pPr>
            <a:lvl3pPr>
              <a:defRPr>
                <a:solidFill>
                  <a:srgbClr val="313231"/>
                </a:solidFill>
              </a:defRPr>
            </a:lvl3pPr>
            <a:lvl4pPr>
              <a:defRPr>
                <a:solidFill>
                  <a:srgbClr val="313231"/>
                </a:solidFill>
              </a:defRPr>
            </a:lvl4pPr>
            <a:lvl5pPr>
              <a:defRPr>
                <a:solidFill>
                  <a:srgbClr val="31323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7FDEC-F36F-4364-B237-8D8961DF7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8CA45-2D4B-4133-A2E0-87F3E857B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B89C-3B61-4686-A810-FE795E39E9F1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7A13B-A824-4B73-B83A-2E53BD24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CEF91-3D30-4F16-87BE-7191A0A7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96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9347B-32FC-4804-9135-BD41FD98A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A9CCE-F016-4054-9470-33C429D69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48849-6B7A-4DF1-B284-37E9B3032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905F58-7B3C-462C-B264-27C6BE284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4B556-44DA-44BC-BC19-93D561A52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099B6-95D1-42DB-B7C7-79996758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DC65-EF79-497A-9EAB-91B12270DD34}" type="datetime1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E91AE-4473-4C28-8F6C-FB7316A5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F80C99-84FA-4064-882B-199DCE2C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8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09AEE-2E22-4E3D-AA5E-71A6B7EA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5050D-2F35-4AC7-B99A-769BAC78B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82A8-171F-422C-95A0-675A587559F0}" type="datetime1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0A460-3160-4402-BA72-F5C8BF36A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820BB-F0EC-428F-9E7A-106611B2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7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5A413-B4D9-4CF5-8562-848CBA74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07A5B-E8C8-435F-96E7-9976FAB515CD}" type="datetime1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918CF-8BFA-4B79-A81C-B63FC0CD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6536AF-205E-481F-BBD2-36D46A08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3F73-50C6-43FE-AAC3-1D12E36ED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99697-C799-4F71-98D1-C7C96F3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440C1-5C09-42E2-A1A2-4DE250289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5B022-F59D-48ED-A819-50445AE7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A66A-4769-498F-963B-6801FA6703EB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B0052-6B20-4A20-9A12-7482F3C5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EA27E-7B4A-4E3F-BF02-5897C41A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1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618A-38E1-45BD-B8E6-5F02313F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B5DDC-2103-41CA-BD04-5DB45FF8F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36537-FB47-4DC7-89A5-53F40CA1D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5523F-9DA6-4A3B-B55E-049EE83F8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7372B-E73D-43D0-AA39-4970AE486D58}" type="datetime1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46A82-7428-4813-BB32-91BB1DA90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2FD25-35C2-40A8-87C3-306EF883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4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90074"/>
            <a:ext cx="12192000" cy="685800"/>
          </a:xfrm>
          <a:prstGeom prst="rect">
            <a:avLst/>
          </a:prstGeom>
          <a:solidFill>
            <a:srgbClr val="27AA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7AAE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5D668-65A4-458B-A4B8-671E499B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C8CA6-12A3-4528-B825-2C21B55FF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17752-250B-4604-A0E2-B5186F4972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3A0C2D-83B4-4CE0-B5E1-3D9CF3515773}" type="datetime1">
              <a:rPr lang="en-US" smtClean="0"/>
              <a:pPr/>
              <a:t>1/21/2020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E95F-74D7-435A-9EB9-46D720F51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4BD9C-4812-456B-A9CA-1893F7FD9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721473BF-1763-48E7-AC28-88AB9492DC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5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7AAE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1323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1323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1323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323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1323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7FB2E9-20F2-4D69-AFB7-B82871C558D1}"/>
              </a:ext>
            </a:extLst>
          </p:cNvPr>
          <p:cNvSpPr/>
          <p:nvPr/>
        </p:nvSpPr>
        <p:spPr>
          <a:xfrm>
            <a:off x="655475" y="503128"/>
            <a:ext cx="10881049" cy="2925872"/>
          </a:xfrm>
          <a:prstGeom prst="rect">
            <a:avLst/>
          </a:prstGeom>
          <a:solidFill>
            <a:srgbClr val="58595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3E7C6-516A-4C50-B94B-356D96199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130" y="772264"/>
            <a:ext cx="10039738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Housing, Equity, Transportation &amp; Climate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A2B2CB-C699-4ED5-87F2-C247024B9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2123"/>
            <a:ext cx="9144000" cy="2102178"/>
          </a:xfrm>
        </p:spPr>
        <p:txBody>
          <a:bodyPr>
            <a:normAutofit/>
          </a:bodyPr>
          <a:lstStyle/>
          <a:p>
            <a:r>
              <a:rPr lang="en-US" dirty="0"/>
              <a:t>Planning and Conservation League </a:t>
            </a:r>
          </a:p>
          <a:p>
            <a:r>
              <a:rPr lang="en-US" dirty="0"/>
              <a:t>January 25, 2020 Symposium</a:t>
            </a:r>
          </a:p>
          <a:p>
            <a:r>
              <a:rPr lang="en-US" dirty="0"/>
              <a:t>Darwin Moosavi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73230-39F6-4BD9-8F17-00A03400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9B1ADA7-EB1B-4550-867E-56F80CC8B52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0997843"/>
              </p:ext>
            </p:extLst>
          </p:nvPr>
        </p:nvGraphicFramePr>
        <p:xfrm>
          <a:off x="701881" y="0"/>
          <a:ext cx="10902849" cy="6903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2283">
                  <a:extLst>
                    <a:ext uri="{9D8B030D-6E8A-4147-A177-3AD203B41FA5}">
                      <a16:colId xmlns:a16="http://schemas.microsoft.com/office/drawing/2014/main" val="2410507498"/>
                    </a:ext>
                  </a:extLst>
                </a:gridCol>
                <a:gridCol w="3068950">
                  <a:extLst>
                    <a:ext uri="{9D8B030D-6E8A-4147-A177-3AD203B41FA5}">
                      <a16:colId xmlns:a16="http://schemas.microsoft.com/office/drawing/2014/main" val="1231453813"/>
                    </a:ext>
                  </a:extLst>
                </a:gridCol>
                <a:gridCol w="3351616">
                  <a:extLst>
                    <a:ext uri="{9D8B030D-6E8A-4147-A177-3AD203B41FA5}">
                      <a16:colId xmlns:a16="http://schemas.microsoft.com/office/drawing/2014/main" val="2680617461"/>
                    </a:ext>
                  </a:extLst>
                </a:gridCol>
              </a:tblGrid>
              <a:tr h="81707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100" dirty="0">
                          <a:effectLst/>
                        </a:rPr>
                        <a:t>Governor Newsom Proposed Climate Budget (Dollars in Millions)</a:t>
                      </a:r>
                      <a:endParaRPr lang="en-US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4071" marR="94071" marT="47036" marB="4703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549926"/>
                  </a:ext>
                </a:extLst>
              </a:tr>
              <a:tr h="390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Funding Mechanism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2020-21 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 Year 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252757140"/>
                  </a:ext>
                </a:extLst>
              </a:tr>
              <a:tr h="520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Climate Resilience Bond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$4,750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2746382484"/>
                  </a:ext>
                </a:extLst>
              </a:tr>
              <a:tr h="798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Cap and Trade Expenditure Plan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$967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$4,835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249319813"/>
                  </a:ext>
                </a:extLst>
              </a:tr>
              <a:tr h="805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 &amp; Trade Continuous Appropriations </a:t>
                      </a: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$1400</a:t>
                      </a: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$7000</a:t>
                      </a: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2387415427"/>
                  </a:ext>
                </a:extLst>
              </a:tr>
              <a:tr h="763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Climate Catalyst Fund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$1,000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1596524985"/>
                  </a:ext>
                </a:extLst>
              </a:tr>
              <a:tr h="805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General Fund One-Time Investments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$169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$169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1471918827"/>
                  </a:ext>
                </a:extLst>
              </a:tr>
              <a:tr h="805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General Fund Ongoing Expenditures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$315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2100170061"/>
                  </a:ext>
                </a:extLst>
              </a:tr>
              <a:tr h="7633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Existing Bond Expenditures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$257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$1,373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1543272027"/>
                  </a:ext>
                </a:extLst>
              </a:tr>
              <a:tr h="3903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$3,128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$19,442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4909" marR="124909" marT="0" marB="0" anchor="ctr"/>
                </a:tc>
                <a:extLst>
                  <a:ext uri="{0D108BD9-81ED-4DB2-BD59-A6C34878D82A}">
                    <a16:rowId xmlns:a16="http://schemas.microsoft.com/office/drawing/2014/main" val="819918794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C1E3F-8439-4D10-9946-64F6C5CC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9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A94E74-80CA-4038-94C5-A067EB2FE38E}"/>
              </a:ext>
            </a:extLst>
          </p:cNvPr>
          <p:cNvSpPr/>
          <p:nvPr/>
        </p:nvSpPr>
        <p:spPr>
          <a:xfrm>
            <a:off x="434291" y="1379947"/>
            <a:ext cx="4464093" cy="4173337"/>
          </a:xfrm>
          <a:prstGeom prst="rect">
            <a:avLst/>
          </a:prstGeom>
          <a:solidFill>
            <a:srgbClr val="58595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291" y="0"/>
            <a:ext cx="10515600" cy="1325563"/>
          </a:xfrm>
        </p:spPr>
        <p:txBody>
          <a:bodyPr/>
          <a:lstStyle/>
          <a:p>
            <a:r>
              <a:rPr lang="en-US" dirty="0"/>
              <a:t>Funding For Clean Transportation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43187"/>
              </p:ext>
            </p:extLst>
          </p:nvPr>
        </p:nvGraphicFramePr>
        <p:xfrm>
          <a:off x="4365253" y="1379947"/>
          <a:ext cx="7239000" cy="4173337"/>
        </p:xfrm>
        <a:graphic>
          <a:graphicData uri="http://schemas.openxmlformats.org/drawingml/2006/table">
            <a:tbl>
              <a:tblPr firstRow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53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+mj-lt"/>
                        </a:rPr>
                        <a:t>CARB </a:t>
                      </a:r>
                      <a:r>
                        <a:rPr kumimoji="0" lang="en-US" sz="1800" i="0" kern="1200" dirty="0">
                          <a:solidFill>
                            <a:schemeClr val="tx1"/>
                          </a:solidFill>
                          <a:latin typeface="Constantia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+mj-lt"/>
                        </a:rPr>
                        <a:t> Low Carbon</a:t>
                      </a:r>
                      <a:r>
                        <a:rPr lang="en-US" sz="18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Transportation</a:t>
                      </a:r>
                      <a:endParaRPr lang="en-US" sz="18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$2,213M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+mj-lt"/>
                        </a:rPr>
                        <a:t>CARB –</a:t>
                      </a:r>
                      <a:r>
                        <a:rPr lang="en-US" sz="1800" i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Agricultural Replacement Measures</a:t>
                      </a:r>
                      <a:endParaRPr lang="en-US" sz="18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$262M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68862"/>
                  </a:ext>
                </a:extLst>
              </a:tr>
              <a:tr h="36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>
                          <a:solidFill>
                            <a:schemeClr val="tx1"/>
                          </a:solidFill>
                          <a:latin typeface="+mj-lt"/>
                        </a:rPr>
                        <a:t>CARB – Community Air Protection Program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$847M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797380"/>
                  </a:ext>
                </a:extLst>
              </a:tr>
              <a:tr h="43442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Caltrans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kumimoji="0" lang="en-US" sz="1800" i="0" kern="1200" dirty="0">
                          <a:solidFill>
                            <a:schemeClr val="tx1"/>
                          </a:solidFill>
                          <a:latin typeface="Constantia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Active Transportation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$10M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4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Caltrans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kumimoji="0" lang="en-US" sz="1800" i="0" kern="1200" dirty="0">
                          <a:solidFill>
                            <a:schemeClr val="tx1"/>
                          </a:solidFill>
                          <a:latin typeface="Constantia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 Low Carbon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Transit Operations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$459M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8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CHSRA </a:t>
                      </a:r>
                      <a:r>
                        <a:rPr kumimoji="0" lang="en-US" sz="1800" b="1" i="0" kern="1200" dirty="0">
                          <a:solidFill>
                            <a:schemeClr val="tx1"/>
                          </a:solidFill>
                          <a:latin typeface="Constantia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High Speed Rail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$2,523M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CalSTA </a:t>
                      </a:r>
                      <a:r>
                        <a:rPr kumimoji="0" lang="en-US" sz="1800" i="0" kern="1200" dirty="0">
                          <a:solidFill>
                            <a:schemeClr val="tx1"/>
                          </a:solidFill>
                          <a:latin typeface="Constantia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+mj-lt"/>
                        </a:rPr>
                        <a:t> Transit and Intercity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Rail Capital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$1,030M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SGC – Affordable Housing</a:t>
                      </a:r>
                      <a:r>
                        <a:rPr kumimoji="0" lang="en-US" sz="18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Sustainable Communities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</a:t>
                      </a: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1,877M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SGC</a:t>
                      </a:r>
                      <a:r>
                        <a:rPr kumimoji="0" lang="en-US" sz="18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Climate Change Research Program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$34M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287813"/>
                  </a:ext>
                </a:extLst>
              </a:tr>
              <a:tr h="358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SGC – Transformative Climate Communities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$250M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43243"/>
                  </a:ext>
                </a:extLst>
              </a:tr>
              <a:tr h="3583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CEC 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en-US" sz="18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Low-Carbon Fuel Production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$13M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861286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 t="5013" r="8723" b="61005"/>
          <a:stretch/>
        </p:blipFill>
        <p:spPr>
          <a:xfrm>
            <a:off x="542397" y="1708720"/>
            <a:ext cx="3714750" cy="10992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0503" y="2990768"/>
            <a:ext cx="3294773" cy="1143070"/>
          </a:xfrm>
          <a:prstGeom prst="rect">
            <a:avLst/>
          </a:prstGeom>
          <a:noFill/>
          <a:ln w="508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Over $9.5B appropriated to 6 agencies so far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85CF3CC1-0786-41E4-A395-6CF9210E457D}"/>
              </a:ext>
            </a:extLst>
          </p:cNvPr>
          <p:cNvSpPr txBox="1">
            <a:spLocks/>
          </p:cNvSpPr>
          <p:nvPr/>
        </p:nvSpPr>
        <p:spPr>
          <a:xfrm>
            <a:off x="9237324" y="63777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1473BF-1763-48E7-AC28-88AB9492DC1C}" type="slidenum">
              <a:rPr lang="en-US" smtClean="0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50BB-171B-4A2D-8700-251B0D5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Order N-19-19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8C9C5-B226-4CDB-87D6-7FFE1967A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state transportation spending to help meet state climate  goals</a:t>
            </a:r>
          </a:p>
          <a:p>
            <a:pPr lvl="1"/>
            <a:r>
              <a:rPr lang="en-US" dirty="0"/>
              <a:t>Align planning and programming with objectives of California Climate Change Scoping Plan</a:t>
            </a:r>
          </a:p>
          <a:p>
            <a:pPr lvl="1"/>
            <a:r>
              <a:rPr lang="en-US" dirty="0"/>
              <a:t>Reduce VMT by directing investments in a way that support infill housing production near jobs </a:t>
            </a:r>
          </a:p>
          <a:p>
            <a:pPr lvl="1"/>
            <a:r>
              <a:rPr lang="en-US" dirty="0"/>
              <a:t>Reduce congestion through innovative strategies that encourage mode shift</a:t>
            </a:r>
          </a:p>
          <a:p>
            <a:pPr lvl="1"/>
            <a:r>
              <a:rPr lang="en-US" dirty="0"/>
              <a:t>Fund infrastructure that encourages transit use, walking, and biking</a:t>
            </a:r>
          </a:p>
          <a:p>
            <a:pPr lvl="1"/>
            <a:r>
              <a:rPr lang="en-US" dirty="0"/>
              <a:t>Mitigate for any increases in transportation costs incurred on lower income Californians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5133A-9A80-4634-8E43-9836E63C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90AFC8-9982-4E2F-AF91-28F639B39E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839" y="675050"/>
            <a:ext cx="1593039" cy="953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451E74-7EF2-4338-BD75-8C4AF7AA2D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569" y="523142"/>
            <a:ext cx="930204" cy="11057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674252-2313-45E8-ACDE-81D1CFFAA7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97947" y="424976"/>
            <a:ext cx="1054145" cy="126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6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50BB-171B-4A2D-8700-251B0D5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&amp; Transportation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8C9C5-B226-4CDB-87D6-7FFE1967A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2019/2020 Areas of Focus:</a:t>
            </a:r>
          </a:p>
          <a:p>
            <a:pPr lvl="1"/>
            <a:r>
              <a:rPr lang="en-US" dirty="0"/>
              <a:t>Increase linkages to housing and land use goals within transportation programs</a:t>
            </a:r>
          </a:p>
          <a:p>
            <a:pPr lvl="1"/>
            <a:r>
              <a:rPr lang="en-US" dirty="0"/>
              <a:t>Create outreach and communication materials/toolkits for local governments and elected officials</a:t>
            </a:r>
          </a:p>
          <a:p>
            <a:pPr lvl="1"/>
            <a:r>
              <a:rPr lang="en-US" dirty="0"/>
              <a:t>Housing &amp; Transportation linkages research</a:t>
            </a:r>
          </a:p>
          <a:p>
            <a:pPr lvl="1"/>
            <a:r>
              <a:rPr lang="en-US" dirty="0"/>
              <a:t>Ongoing coordination on various programs and initiatives 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5133A-9A80-4634-8E43-9836E63C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473BF-1763-48E7-AC28-88AB9492DC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0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B02C605BB834DA3EA91D0E51C9968" ma:contentTypeVersion="0" ma:contentTypeDescription="Create a new document." ma:contentTypeScope="" ma:versionID="a6304f2223509d86db89a4154dd4e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5a6a7048d3f991aa0dc1972dcef0a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E279F6-3087-49E0-9EE9-A00020971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9D455B-7EB7-4291-8C53-05DF5BCBB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1395B8-930D-4104-8533-E0D6CDD491F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7108</TotalTime>
  <Words>504</Words>
  <Application>Microsoft Office PowerPoint</Application>
  <PresentationFormat>Widescreen</PresentationFormat>
  <Paragraphs>89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Constantia</vt:lpstr>
      <vt:lpstr>Times New Roman</vt:lpstr>
      <vt:lpstr>Office Theme</vt:lpstr>
      <vt:lpstr>Housing, Equity, Transportation &amp; Climate </vt:lpstr>
      <vt:lpstr>PowerPoint Presentation</vt:lpstr>
      <vt:lpstr>Funding For Clean Transportation</vt:lpstr>
      <vt:lpstr>Executive Order N-19-19</vt:lpstr>
      <vt:lpstr>Housing &amp; Transportation Coordination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 Velazquez Jr.</dc:creator>
  <cp:lastModifiedBy>Darwin Moosavi</cp:lastModifiedBy>
  <cp:revision>219</cp:revision>
  <cp:lastPrinted>2019-07-26T23:16:44Z</cp:lastPrinted>
  <dcterms:created xsi:type="dcterms:W3CDTF">2018-03-16T16:25:50Z</dcterms:created>
  <dcterms:modified xsi:type="dcterms:W3CDTF">2020-01-22T22:44:53Z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0x010100770B02C605BB834DA3EA91D0E51C9968</vt:lpwstr>
  </property>
</Properties>
</file>